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3"/>
  </p:notesMasterIdLst>
  <p:sldIdLst>
    <p:sldId id="256" r:id="rId2"/>
    <p:sldId id="257" r:id="rId3"/>
    <p:sldId id="259" r:id="rId4"/>
    <p:sldId id="258"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425" autoAdjust="0"/>
    <p:restoredTop sz="94660"/>
  </p:normalViewPr>
  <p:slideViewPr>
    <p:cSldViewPr snapToGrid="0">
      <p:cViewPr varScale="1">
        <p:scale>
          <a:sx n="68" d="100"/>
          <a:sy n="68" d="100"/>
        </p:scale>
        <p:origin x="-72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5EFFD8-CBF6-49A9-BA73-214F0A87A56A}" type="datetimeFigureOut">
              <a:rPr lang="en-GB" smtClean="0"/>
              <a:pPr/>
              <a:t>01/08/2019</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ED761D-E8B3-4A38-B239-69B2EE68CB70}" type="slidenum">
              <a:rPr lang="en-GB" smtClean="0"/>
              <a:pPr/>
              <a:t>‹#›</a:t>
            </a:fld>
            <a:endParaRPr lang="en-GB" dirty="0"/>
          </a:p>
        </p:txBody>
      </p:sp>
    </p:spTree>
    <p:extLst>
      <p:ext uri="{BB962C8B-B14F-4D97-AF65-F5344CB8AC3E}">
        <p14:creationId xmlns="" xmlns:p14="http://schemas.microsoft.com/office/powerpoint/2010/main" val="2833604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SCM system</a:t>
            </a:r>
            <a:r>
              <a:rPr lang="en-GB" baseline="0" dirty="0" smtClean="0"/>
              <a:t> will aid in</a:t>
            </a:r>
            <a:r>
              <a:rPr lang="en-GB" dirty="0" smtClean="0"/>
              <a:t> adjusting the fluctuating economies.</a:t>
            </a:r>
            <a:r>
              <a:rPr lang="en-GB" baseline="0" dirty="0" smtClean="0"/>
              <a:t> E</a:t>
            </a:r>
            <a:r>
              <a:rPr lang="en-GB" dirty="0" smtClean="0"/>
              <a:t>mergency markets, and shorter product life-cycles</a:t>
            </a:r>
            <a:r>
              <a:rPr lang="en-GB" baseline="0" dirty="0" smtClean="0"/>
              <a:t> will also be adjusted.</a:t>
            </a:r>
            <a:r>
              <a:rPr lang="en-GB" dirty="0" smtClean="0"/>
              <a:t> Decrease</a:t>
            </a:r>
            <a:r>
              <a:rPr lang="en-GB" baseline="0" dirty="0" smtClean="0"/>
              <a:t> cost effects improves the relationship for distributors and vendors. Increased output and production guarantee more production (Forni &amp; Meulen, 2017). </a:t>
            </a:r>
            <a:endParaRPr lang="en-GB" dirty="0"/>
          </a:p>
        </p:txBody>
      </p:sp>
      <p:sp>
        <p:nvSpPr>
          <p:cNvPr id="4" name="Slide Number Placeholder 3"/>
          <p:cNvSpPr>
            <a:spLocks noGrp="1"/>
          </p:cNvSpPr>
          <p:nvPr>
            <p:ph type="sldNum" sz="quarter" idx="10"/>
          </p:nvPr>
        </p:nvSpPr>
        <p:spPr/>
        <p:txBody>
          <a:bodyPr/>
          <a:lstStyle/>
          <a:p>
            <a:fld id="{1EED761D-E8B3-4A38-B239-69B2EE68CB70}" type="slidenum">
              <a:rPr lang="en-GB" smtClean="0"/>
              <a:pPr/>
              <a:t>2</a:t>
            </a:fld>
            <a:endParaRPr lang="en-GB" dirty="0"/>
          </a:p>
        </p:txBody>
      </p:sp>
    </p:spTree>
    <p:extLst>
      <p:ext uri="{BB962C8B-B14F-4D97-AF65-F5344CB8AC3E}">
        <p14:creationId xmlns="" xmlns:p14="http://schemas.microsoft.com/office/powerpoint/2010/main" val="1147128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Business profit level hence guaranteeing profits and revenue (Forni &amp; Meulen,</a:t>
            </a:r>
            <a:r>
              <a:rPr lang="en-GB" baseline="0" dirty="0" smtClean="0"/>
              <a:t> </a:t>
            </a:r>
            <a:r>
              <a:rPr lang="en-GB" dirty="0" smtClean="0"/>
              <a:t>2017). Cooperation is boosted since there is communication.</a:t>
            </a:r>
            <a:r>
              <a:rPr lang="en-GB" baseline="0" dirty="0" smtClean="0"/>
              <a:t> D</a:t>
            </a:r>
            <a:r>
              <a:rPr lang="en-GB" dirty="0" smtClean="0"/>
              <a:t>ifferent businesses attempt to embrace the new technology. Flexibility and</a:t>
            </a:r>
            <a:r>
              <a:rPr lang="en-GB" baseline="0" dirty="0" smtClean="0"/>
              <a:t> higher efficiency rate reduce stiff competition. </a:t>
            </a:r>
            <a:endParaRPr lang="en-GB" dirty="0" smtClean="0"/>
          </a:p>
          <a:p>
            <a:endParaRPr lang="en-GB" dirty="0"/>
          </a:p>
        </p:txBody>
      </p:sp>
      <p:sp>
        <p:nvSpPr>
          <p:cNvPr id="4" name="Slide Number Placeholder 3"/>
          <p:cNvSpPr>
            <a:spLocks noGrp="1"/>
          </p:cNvSpPr>
          <p:nvPr>
            <p:ph type="sldNum" sz="quarter" idx="10"/>
          </p:nvPr>
        </p:nvSpPr>
        <p:spPr/>
        <p:txBody>
          <a:bodyPr/>
          <a:lstStyle/>
          <a:p>
            <a:fld id="{1EED761D-E8B3-4A38-B239-69B2EE68CB70}" type="slidenum">
              <a:rPr lang="en-GB" smtClean="0"/>
              <a:pPr/>
              <a:t>3</a:t>
            </a:fld>
            <a:endParaRPr lang="en-GB" dirty="0"/>
          </a:p>
        </p:txBody>
      </p:sp>
    </p:spTree>
    <p:extLst>
      <p:ext uri="{BB962C8B-B14F-4D97-AF65-F5344CB8AC3E}">
        <p14:creationId xmlns="" xmlns:p14="http://schemas.microsoft.com/office/powerpoint/2010/main" val="3366313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Integrating</a:t>
            </a:r>
            <a:r>
              <a:rPr lang="en-GB" baseline="0" dirty="0" smtClean="0"/>
              <a:t> new systems into the company is complex. It is vital to ensure team-member training. The training may be complex and involving (Namboodri, 2014). Changing a supply chain management system requires time. Financial investment and human resources are also needed. SCM systems require appropriately leadership patterns for unity.</a:t>
            </a:r>
            <a:endParaRPr lang="en-GB" dirty="0"/>
          </a:p>
        </p:txBody>
      </p:sp>
      <p:sp>
        <p:nvSpPr>
          <p:cNvPr id="4" name="Slide Number Placeholder 3"/>
          <p:cNvSpPr>
            <a:spLocks noGrp="1"/>
          </p:cNvSpPr>
          <p:nvPr>
            <p:ph type="sldNum" sz="quarter" idx="10"/>
          </p:nvPr>
        </p:nvSpPr>
        <p:spPr/>
        <p:txBody>
          <a:bodyPr/>
          <a:lstStyle/>
          <a:p>
            <a:fld id="{1EED761D-E8B3-4A38-B239-69B2EE68CB70}" type="slidenum">
              <a:rPr lang="en-GB" smtClean="0"/>
              <a:pPr/>
              <a:t>4</a:t>
            </a:fld>
            <a:endParaRPr lang="en-GB" dirty="0"/>
          </a:p>
        </p:txBody>
      </p:sp>
    </p:spTree>
    <p:extLst>
      <p:ext uri="{BB962C8B-B14F-4D97-AF65-F5344CB8AC3E}">
        <p14:creationId xmlns="" xmlns:p14="http://schemas.microsoft.com/office/powerpoint/2010/main" val="1849669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High costs solve complexity of technical systems (Namboodri, 2014). Systems demand a lot of time and resources. There is poor strategic implementation from poor management. </a:t>
            </a:r>
            <a:endParaRPr lang="en-GB" dirty="0"/>
          </a:p>
        </p:txBody>
      </p:sp>
      <p:sp>
        <p:nvSpPr>
          <p:cNvPr id="4" name="Slide Number Placeholder 3"/>
          <p:cNvSpPr>
            <a:spLocks noGrp="1"/>
          </p:cNvSpPr>
          <p:nvPr>
            <p:ph type="sldNum" sz="quarter" idx="10"/>
          </p:nvPr>
        </p:nvSpPr>
        <p:spPr/>
        <p:txBody>
          <a:bodyPr/>
          <a:lstStyle/>
          <a:p>
            <a:fld id="{1EED761D-E8B3-4A38-B239-69B2EE68CB70}" type="slidenum">
              <a:rPr lang="en-GB" smtClean="0"/>
              <a:pPr/>
              <a:t>5</a:t>
            </a:fld>
            <a:endParaRPr lang="en-GB" dirty="0"/>
          </a:p>
        </p:txBody>
      </p:sp>
    </p:spTree>
    <p:extLst>
      <p:ext uri="{BB962C8B-B14F-4D97-AF65-F5344CB8AC3E}">
        <p14:creationId xmlns="" xmlns:p14="http://schemas.microsoft.com/office/powerpoint/2010/main" val="2332469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For Novo Nordisk</a:t>
            </a:r>
            <a:r>
              <a:rPr lang="en-GB" baseline="0" dirty="0" smtClean="0"/>
              <a:t>, CIO should embrace IT approach. This will maximization revenue and profits. He should concentrate to solve current issues. The CIO should identify the technical problems. Technical problems may improve efficiency and performance. For Cisco, IT ensures timely completion of activities. The CIO should be initiative and creative. This will allow more efficiency and dynamism (Namboodri, 2014).  </a:t>
            </a:r>
            <a:endParaRPr lang="en-GB" dirty="0"/>
          </a:p>
        </p:txBody>
      </p:sp>
      <p:sp>
        <p:nvSpPr>
          <p:cNvPr id="4" name="Slide Number Placeholder 3"/>
          <p:cNvSpPr>
            <a:spLocks noGrp="1"/>
          </p:cNvSpPr>
          <p:nvPr>
            <p:ph type="sldNum" sz="quarter" idx="10"/>
          </p:nvPr>
        </p:nvSpPr>
        <p:spPr/>
        <p:txBody>
          <a:bodyPr/>
          <a:lstStyle/>
          <a:p>
            <a:fld id="{1EED761D-E8B3-4A38-B239-69B2EE68CB70}" type="slidenum">
              <a:rPr lang="en-GB" smtClean="0"/>
              <a:pPr/>
              <a:t>6</a:t>
            </a:fld>
            <a:endParaRPr lang="en-GB" dirty="0"/>
          </a:p>
        </p:txBody>
      </p:sp>
    </p:spTree>
    <p:extLst>
      <p:ext uri="{BB962C8B-B14F-4D97-AF65-F5344CB8AC3E}">
        <p14:creationId xmlns="" xmlns:p14="http://schemas.microsoft.com/office/powerpoint/2010/main" val="2630184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Standardized assessments</a:t>
            </a:r>
            <a:r>
              <a:rPr lang="en-GB" baseline="0" dirty="0" smtClean="0"/>
              <a:t> aid understanding the company’s culture. Workers are able to respond to ‘real life’ job scenarios. Cooperation enables members to maximize production. Studying communication systems for Novo Nordisk is vital. It ensures important messages are passed quickly (Novo Nordisk Editors, 2019). Standardized assessments and the arrangement of informal meet ups. Meet-ups help members to align with the organizational culture. </a:t>
            </a:r>
            <a:endParaRPr lang="en-GB" dirty="0" smtClean="0"/>
          </a:p>
        </p:txBody>
      </p:sp>
      <p:sp>
        <p:nvSpPr>
          <p:cNvPr id="4" name="Slide Number Placeholder 3"/>
          <p:cNvSpPr>
            <a:spLocks noGrp="1"/>
          </p:cNvSpPr>
          <p:nvPr>
            <p:ph type="sldNum" sz="quarter" idx="10"/>
          </p:nvPr>
        </p:nvSpPr>
        <p:spPr/>
        <p:txBody>
          <a:bodyPr/>
          <a:lstStyle/>
          <a:p>
            <a:fld id="{1EED761D-E8B3-4A38-B239-69B2EE68CB70}" type="slidenum">
              <a:rPr lang="en-GB" smtClean="0"/>
              <a:pPr/>
              <a:t>7</a:t>
            </a:fld>
            <a:endParaRPr lang="en-GB" dirty="0"/>
          </a:p>
        </p:txBody>
      </p:sp>
    </p:spTree>
    <p:extLst>
      <p:ext uri="{BB962C8B-B14F-4D97-AF65-F5344CB8AC3E}">
        <p14:creationId xmlns="" xmlns:p14="http://schemas.microsoft.com/office/powerpoint/2010/main" val="1818730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Novo Nordisk and Cisco improve services for their customers. Improving productivity of products is meant to attract more customers. Better customer  experiences reduce stiff completion in the market. New business models and products improve performance. </a:t>
            </a:r>
            <a:endParaRPr lang="en-GB" dirty="0"/>
          </a:p>
        </p:txBody>
      </p:sp>
      <p:sp>
        <p:nvSpPr>
          <p:cNvPr id="4" name="Slide Number Placeholder 3"/>
          <p:cNvSpPr>
            <a:spLocks noGrp="1"/>
          </p:cNvSpPr>
          <p:nvPr>
            <p:ph type="sldNum" sz="quarter" idx="10"/>
          </p:nvPr>
        </p:nvSpPr>
        <p:spPr/>
        <p:txBody>
          <a:bodyPr/>
          <a:lstStyle/>
          <a:p>
            <a:fld id="{1EED761D-E8B3-4A38-B239-69B2EE68CB70}" type="slidenum">
              <a:rPr lang="en-GB" smtClean="0"/>
              <a:pPr/>
              <a:t>8</a:t>
            </a:fld>
            <a:endParaRPr lang="en-GB" dirty="0"/>
          </a:p>
        </p:txBody>
      </p:sp>
    </p:spTree>
    <p:extLst>
      <p:ext uri="{BB962C8B-B14F-4D97-AF65-F5344CB8AC3E}">
        <p14:creationId xmlns="" xmlns:p14="http://schemas.microsoft.com/office/powerpoint/2010/main" val="1822746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SDLC framework is vital as far development is concerned (CISCO Systems, 2012). In this case, Novo Nordisk and Cisco may apply the SDLC to be able to deliver a high-quality product which is as per the customer’s requirement. Requirement Gathering and Analysis helps to solve all ambiguities that may rise. In design, software architecture is applied to aid in the implementation of the system. Implementation allows the verification of components of the software. In addition, testing determines any defects and fixes them before they are serious. Deployment is conducted according to the expectations of the customer to cater for their preferences. Maintenance involves ensuring that the product has no defects and is ready to be consumed by the customer. </a:t>
            </a:r>
          </a:p>
          <a:p>
            <a:endParaRPr lang="en-GB" dirty="0"/>
          </a:p>
        </p:txBody>
      </p:sp>
      <p:sp>
        <p:nvSpPr>
          <p:cNvPr id="4" name="Slide Number Placeholder 3"/>
          <p:cNvSpPr>
            <a:spLocks noGrp="1"/>
          </p:cNvSpPr>
          <p:nvPr>
            <p:ph type="sldNum" sz="quarter" idx="10"/>
          </p:nvPr>
        </p:nvSpPr>
        <p:spPr/>
        <p:txBody>
          <a:bodyPr/>
          <a:lstStyle/>
          <a:p>
            <a:fld id="{1EED761D-E8B3-4A38-B239-69B2EE68CB70}" type="slidenum">
              <a:rPr lang="en-GB" smtClean="0"/>
              <a:pPr/>
              <a:t>9</a:t>
            </a:fld>
            <a:endParaRPr lang="en-GB" dirty="0"/>
          </a:p>
        </p:txBody>
      </p:sp>
    </p:spTree>
    <p:extLst>
      <p:ext uri="{BB962C8B-B14F-4D97-AF65-F5344CB8AC3E}">
        <p14:creationId xmlns="" xmlns:p14="http://schemas.microsoft.com/office/powerpoint/2010/main" val="138408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All companies should embrace flexibility and more production. Different business models should be embraced. This varies with the nature of the company. Business models guarantee performance and productivity. Managers can implement strategies to increase productivity. </a:t>
            </a:r>
            <a:endParaRPr lang="en-GB" dirty="0"/>
          </a:p>
        </p:txBody>
      </p:sp>
      <p:sp>
        <p:nvSpPr>
          <p:cNvPr id="4" name="Slide Number Placeholder 3"/>
          <p:cNvSpPr>
            <a:spLocks noGrp="1"/>
          </p:cNvSpPr>
          <p:nvPr>
            <p:ph type="sldNum" sz="quarter" idx="10"/>
          </p:nvPr>
        </p:nvSpPr>
        <p:spPr/>
        <p:txBody>
          <a:bodyPr/>
          <a:lstStyle/>
          <a:p>
            <a:fld id="{1EED761D-E8B3-4A38-B239-69B2EE68CB70}" type="slidenum">
              <a:rPr lang="en-GB" smtClean="0"/>
              <a:pPr/>
              <a:t>10</a:t>
            </a:fld>
            <a:endParaRPr lang="en-GB" dirty="0"/>
          </a:p>
        </p:txBody>
      </p:sp>
    </p:spTree>
    <p:extLst>
      <p:ext uri="{BB962C8B-B14F-4D97-AF65-F5344CB8AC3E}">
        <p14:creationId xmlns="" xmlns:p14="http://schemas.microsoft.com/office/powerpoint/2010/main" val="7285324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C869083-87F5-4B9D-9DF1-C52EE9DC1A79}" type="datetimeFigureOut">
              <a:rPr lang="en-GB" smtClean="0"/>
              <a:pPr/>
              <a:t>01/08/2019</a:t>
            </a:fld>
            <a:endParaRPr lang="en-GB" dirty="0"/>
          </a:p>
        </p:txBody>
      </p:sp>
      <p:sp>
        <p:nvSpPr>
          <p:cNvPr id="5" name="Footer Placeholder 4"/>
          <p:cNvSpPr>
            <a:spLocks noGrp="1"/>
          </p:cNvSpPr>
          <p:nvPr>
            <p:ph type="ftr" sz="quarter" idx="11"/>
          </p:nvPr>
        </p:nvSpPr>
        <p:spPr>
          <a:xfrm>
            <a:off x="2692397" y="5037663"/>
            <a:ext cx="5214635" cy="279400"/>
          </a:xfrm>
        </p:spPr>
        <p:txBody>
          <a:bodyPr/>
          <a:lstStyle/>
          <a:p>
            <a:endParaRPr lang="en-GB" dirty="0"/>
          </a:p>
        </p:txBody>
      </p:sp>
      <p:sp>
        <p:nvSpPr>
          <p:cNvPr id="6" name="Slide Number Placeholder 5"/>
          <p:cNvSpPr>
            <a:spLocks noGrp="1"/>
          </p:cNvSpPr>
          <p:nvPr>
            <p:ph type="sldNum" sz="quarter" idx="12"/>
          </p:nvPr>
        </p:nvSpPr>
        <p:spPr>
          <a:xfrm>
            <a:off x="8956900" y="5037663"/>
            <a:ext cx="551167" cy="279400"/>
          </a:xfrm>
        </p:spPr>
        <p:txBody>
          <a:bodyPr/>
          <a:lstStyle/>
          <a:p>
            <a:fld id="{68B1EE1C-F28F-4B3A-AAE1-5799BD09378A}" type="slidenum">
              <a:rPr lang="en-GB" smtClean="0"/>
              <a:pPr/>
              <a:t>‹#›</a:t>
            </a:fld>
            <a:endParaRPr lang="en-GB"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030620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B1EE1C-F28F-4B3A-AAE1-5799BD09378A}" type="slidenum">
              <a:rPr lang="en-GB" smtClean="0"/>
              <a:pPr/>
              <a:t>‹#›</a:t>
            </a:fld>
            <a:endParaRPr lang="en-GB" dirty="0"/>
          </a:p>
        </p:txBody>
      </p:sp>
    </p:spTree>
    <p:extLst>
      <p:ext uri="{BB962C8B-B14F-4D97-AF65-F5344CB8AC3E}">
        <p14:creationId xmlns="" xmlns:p14="http://schemas.microsoft.com/office/powerpoint/2010/main" val="1226517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B1EE1C-F28F-4B3A-AAE1-5799BD09378A}" type="slidenum">
              <a:rPr lang="en-GB" smtClean="0"/>
              <a:pPr/>
              <a:t>‹#›</a:t>
            </a:fld>
            <a:endParaRPr lang="en-GB"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978100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B1EE1C-F28F-4B3A-AAE1-5799BD09378A}" type="slidenum">
              <a:rPr lang="en-GB" smtClean="0"/>
              <a:pPr/>
              <a:t>‹#›</a:t>
            </a:fld>
            <a:endParaRPr lang="en-GB" dirty="0"/>
          </a:p>
        </p:txBody>
      </p:sp>
    </p:spTree>
    <p:extLst>
      <p:ext uri="{BB962C8B-B14F-4D97-AF65-F5344CB8AC3E}">
        <p14:creationId xmlns="" xmlns:p14="http://schemas.microsoft.com/office/powerpoint/2010/main" val="1973310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8B1EE1C-F28F-4B3A-AAE1-5799BD09378A}" type="slidenum">
              <a:rPr lang="en-GB" smtClean="0"/>
              <a:pPr/>
              <a:t>‹#›</a:t>
            </a:fld>
            <a:endParaRPr lang="en-GB"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796450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8B1EE1C-F28F-4B3A-AAE1-5799BD09378A}" type="slidenum">
              <a:rPr lang="en-GB" smtClean="0"/>
              <a:pPr/>
              <a:t>‹#›</a:t>
            </a:fld>
            <a:endParaRPr lang="en-GB"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809093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8B1EE1C-F28F-4B3A-AAE1-5799BD09378A}" type="slidenum">
              <a:rPr lang="en-GB" smtClean="0"/>
              <a:pPr/>
              <a:t>‹#›</a:t>
            </a:fld>
            <a:endParaRPr lang="en-GB" dirty="0"/>
          </a:p>
        </p:txBody>
      </p:sp>
    </p:spTree>
    <p:extLst>
      <p:ext uri="{BB962C8B-B14F-4D97-AF65-F5344CB8AC3E}">
        <p14:creationId xmlns="" xmlns:p14="http://schemas.microsoft.com/office/powerpoint/2010/main" val="2717131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B1EE1C-F28F-4B3A-AAE1-5799BD09378A}" type="slidenum">
              <a:rPr lang="en-GB" smtClean="0"/>
              <a:pPr/>
              <a:t>‹#›</a:t>
            </a:fld>
            <a:endParaRPr lang="en-GB"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356449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B1EE1C-F28F-4B3A-AAE1-5799BD09378A}" type="slidenum">
              <a:rPr lang="en-GB" smtClean="0"/>
              <a:pPr/>
              <a:t>‹#›</a:t>
            </a:fld>
            <a:endParaRPr lang="en-GB" dirty="0"/>
          </a:p>
        </p:txBody>
      </p:sp>
    </p:spTree>
    <p:extLst>
      <p:ext uri="{BB962C8B-B14F-4D97-AF65-F5344CB8AC3E}">
        <p14:creationId xmlns="" xmlns:p14="http://schemas.microsoft.com/office/powerpoint/2010/main" val="459985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B1EE1C-F28F-4B3A-AAE1-5799BD09378A}" type="slidenum">
              <a:rPr lang="en-GB" smtClean="0"/>
              <a:pPr/>
              <a:t>‹#›</a:t>
            </a:fld>
            <a:endParaRPr lang="en-GB" dirty="0"/>
          </a:p>
        </p:txBody>
      </p:sp>
    </p:spTree>
    <p:extLst>
      <p:ext uri="{BB962C8B-B14F-4D97-AF65-F5344CB8AC3E}">
        <p14:creationId xmlns="" xmlns:p14="http://schemas.microsoft.com/office/powerpoint/2010/main" val="1876819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B1EE1C-F28F-4B3A-AAE1-5799BD09378A}" type="slidenum">
              <a:rPr lang="en-GB" smtClean="0"/>
              <a:pPr/>
              <a:t>‹#›</a:t>
            </a:fld>
            <a:endParaRPr lang="en-GB"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100007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B1EE1C-F28F-4B3A-AAE1-5799BD09378A}" type="slidenum">
              <a:rPr lang="en-GB" smtClean="0"/>
              <a:pPr/>
              <a:t>‹#›</a:t>
            </a:fld>
            <a:endParaRPr lang="en-GB"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654862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B1EE1C-F28F-4B3A-AAE1-5799BD09378A}" type="slidenum">
              <a:rPr lang="en-GB" smtClean="0"/>
              <a:pPr/>
              <a:t>‹#›</a:t>
            </a:fld>
            <a:endParaRPr lang="en-GB" dirty="0"/>
          </a:p>
        </p:txBody>
      </p:sp>
    </p:spTree>
    <p:extLst>
      <p:ext uri="{BB962C8B-B14F-4D97-AF65-F5344CB8AC3E}">
        <p14:creationId xmlns="" xmlns:p14="http://schemas.microsoft.com/office/powerpoint/2010/main" val="41362378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B1EE1C-F28F-4B3A-AAE1-5799BD09378A}" type="slidenum">
              <a:rPr lang="en-GB" smtClean="0"/>
              <a:pPr/>
              <a:t>‹#›</a:t>
            </a:fld>
            <a:endParaRPr lang="en-GB"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4759101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B1EE1C-F28F-4B3A-AAE1-5799BD09378A}" type="slidenum">
              <a:rPr lang="en-GB" smtClean="0"/>
              <a:pPr/>
              <a:t>‹#›</a:t>
            </a:fld>
            <a:endParaRPr lang="en-GB"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7054870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B1EE1C-F28F-4B3A-AAE1-5799BD09378A}" type="slidenum">
              <a:rPr lang="en-GB" smtClean="0"/>
              <a:pPr/>
              <a:t>‹#›</a:t>
            </a:fld>
            <a:endParaRPr lang="en-GB"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218665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869083-87F5-4B9D-9DF1-C52EE9DC1A79}" type="datetimeFigureOut">
              <a:rPr lang="en-GB" smtClean="0"/>
              <a:pPr/>
              <a:t>01/08/2019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B1EE1C-F28F-4B3A-AAE1-5799BD09378A}" type="slidenum">
              <a:rPr lang="en-GB" smtClean="0"/>
              <a:pPr/>
              <a:t>‹#›</a:t>
            </a:fld>
            <a:endParaRPr lang="en-GB"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72410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C869083-87F5-4B9D-9DF1-C52EE9DC1A79}" type="datetimeFigureOut">
              <a:rPr lang="en-GB" smtClean="0"/>
              <a:pPr/>
              <a:t>01/08/2019</a:t>
            </a:fld>
            <a:endParaRPr lang="en-GB"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8B1EE1C-F28F-4B3A-AAE1-5799BD09378A}" type="slidenum">
              <a:rPr lang="en-GB" smtClean="0"/>
              <a:pPr/>
              <a:t>‹#›</a:t>
            </a:fld>
            <a:endParaRPr lang="en-GB" dirty="0"/>
          </a:p>
        </p:txBody>
      </p:sp>
    </p:spTree>
    <p:extLst>
      <p:ext uri="{BB962C8B-B14F-4D97-AF65-F5344CB8AC3E}">
        <p14:creationId xmlns="" xmlns:p14="http://schemas.microsoft.com/office/powerpoint/2010/main" val="204220656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200" dirty="0">
                <a:latin typeface="Calibri" panose="020F0502020204030204" pitchFamily="34" charset="0"/>
              </a:rPr>
              <a:t>Enterprise System and Enterprise Architecture Considerations </a:t>
            </a:r>
          </a:p>
        </p:txBody>
      </p:sp>
      <p:sp>
        <p:nvSpPr>
          <p:cNvPr id="3" name="Subtitle 2"/>
          <p:cNvSpPr>
            <a:spLocks noGrp="1"/>
          </p:cNvSpPr>
          <p:nvPr>
            <p:ph type="subTitle" idx="1"/>
          </p:nvPr>
        </p:nvSpPr>
        <p:spPr/>
        <p:txBody>
          <a:bodyPr>
            <a:normAutofit/>
          </a:bodyPr>
          <a:lstStyle/>
          <a:p>
            <a:r>
              <a:rPr lang="en-GB" sz="2800" dirty="0" smtClean="0">
                <a:latin typeface="Calibri" panose="020F0502020204030204" pitchFamily="34" charset="0"/>
              </a:rPr>
              <a:t>Supply Chain Management </a:t>
            </a:r>
            <a:r>
              <a:rPr lang="en-GB" sz="2800" dirty="0">
                <a:latin typeface="Calibri" panose="020F0502020204030204" pitchFamily="34" charset="0"/>
              </a:rPr>
              <a:t>(SCM) </a:t>
            </a:r>
          </a:p>
        </p:txBody>
      </p:sp>
    </p:spTree>
    <p:extLst>
      <p:ext uri="{BB962C8B-B14F-4D97-AF65-F5344CB8AC3E}">
        <p14:creationId xmlns="" xmlns:p14="http://schemas.microsoft.com/office/powerpoint/2010/main" val="576580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14597"/>
            <a:ext cx="8596668" cy="606089"/>
          </a:xfrm>
        </p:spPr>
        <p:txBody>
          <a:bodyPr>
            <a:normAutofit/>
          </a:bodyPr>
          <a:lstStyle/>
          <a:p>
            <a:pPr algn="ctr"/>
            <a:r>
              <a:rPr lang="en-GB" sz="2800" dirty="0">
                <a:latin typeface="Calibri" panose="020F0502020204030204" pitchFamily="34" charset="0"/>
              </a:rPr>
              <a:t>Benefits of Implementing SCM System</a:t>
            </a:r>
          </a:p>
        </p:txBody>
      </p:sp>
      <p:sp>
        <p:nvSpPr>
          <p:cNvPr id="3" name="Content Placeholder 2"/>
          <p:cNvSpPr>
            <a:spLocks noGrp="1"/>
          </p:cNvSpPr>
          <p:nvPr>
            <p:ph idx="1"/>
          </p:nvPr>
        </p:nvSpPr>
        <p:spPr>
          <a:xfrm>
            <a:off x="569626" y="1554500"/>
            <a:ext cx="9818558" cy="5018687"/>
          </a:xfrm>
        </p:spPr>
        <p:txBody>
          <a:bodyPr>
            <a:normAutofit/>
          </a:bodyPr>
          <a:lstStyle/>
          <a:p>
            <a:pPr marL="0" indent="0" algn="ctr">
              <a:buNone/>
            </a:pPr>
            <a:r>
              <a:rPr lang="en-GB" sz="1800" dirty="0">
                <a:latin typeface="Calibri" panose="020F0502020204030204" pitchFamily="34" charset="0"/>
              </a:rPr>
              <a:t>Novo </a:t>
            </a:r>
            <a:r>
              <a:rPr lang="en-GB" sz="1800" dirty="0" smtClean="0">
                <a:latin typeface="Calibri" panose="020F0502020204030204" pitchFamily="34" charset="0"/>
              </a:rPr>
              <a:t>Nordisk</a:t>
            </a:r>
          </a:p>
          <a:p>
            <a:pPr marL="0" indent="0" algn="ctr">
              <a:buNone/>
            </a:pPr>
            <a:endParaRPr lang="en-GB" sz="1800" dirty="0" smtClean="0">
              <a:latin typeface="Calibri" panose="020F0502020204030204" pitchFamily="34" charset="0"/>
            </a:endParaRPr>
          </a:p>
          <a:p>
            <a:r>
              <a:rPr lang="en-GB" sz="1800" dirty="0" smtClean="0">
                <a:latin typeface="Calibri" panose="020F0502020204030204" pitchFamily="34" charset="0"/>
              </a:rPr>
              <a:t>Higher </a:t>
            </a:r>
            <a:r>
              <a:rPr lang="en-GB" sz="1800" dirty="0">
                <a:latin typeface="Calibri" panose="020F0502020204030204" pitchFamily="34" charset="0"/>
              </a:rPr>
              <a:t>efficiency </a:t>
            </a:r>
            <a:r>
              <a:rPr lang="en-GB" sz="1800" dirty="0" smtClean="0">
                <a:latin typeface="Calibri" panose="020F0502020204030204" pitchFamily="34" charset="0"/>
              </a:rPr>
              <a:t>rate will allow maximization of revenue (Forni </a:t>
            </a:r>
            <a:r>
              <a:rPr lang="en-GB" sz="1800" dirty="0">
                <a:latin typeface="Calibri" panose="020F0502020204030204" pitchFamily="34" charset="0"/>
              </a:rPr>
              <a:t>&amp; </a:t>
            </a:r>
            <a:r>
              <a:rPr lang="en-GB" sz="1800" dirty="0" smtClean="0">
                <a:latin typeface="Calibri" panose="020F0502020204030204" pitchFamily="34" charset="0"/>
              </a:rPr>
              <a:t>Meulen, 2017</a:t>
            </a:r>
            <a:r>
              <a:rPr lang="en-GB" sz="1800" dirty="0">
                <a:latin typeface="Calibri" panose="020F0502020204030204" pitchFamily="34" charset="0"/>
              </a:rPr>
              <a:t>)</a:t>
            </a:r>
            <a:r>
              <a:rPr lang="en-GB" sz="1800" dirty="0" smtClean="0">
                <a:latin typeface="Calibri" panose="020F0502020204030204" pitchFamily="34" charset="0"/>
              </a:rPr>
              <a:t>.</a:t>
            </a:r>
          </a:p>
          <a:p>
            <a:r>
              <a:rPr lang="en-GB" sz="1800" dirty="0" smtClean="0">
                <a:latin typeface="Calibri" panose="020F0502020204030204" pitchFamily="34" charset="0"/>
              </a:rPr>
              <a:t>Decrease cost effects will encourage more vendors. </a:t>
            </a:r>
          </a:p>
          <a:p>
            <a:r>
              <a:rPr lang="en-GB" sz="1800" dirty="0" smtClean="0">
                <a:latin typeface="Calibri" panose="020F0502020204030204" pitchFamily="34" charset="0"/>
              </a:rPr>
              <a:t>Increased output covers a wider market area. </a:t>
            </a:r>
          </a:p>
          <a:p>
            <a:r>
              <a:rPr lang="en-GB" sz="1800" dirty="0" smtClean="0">
                <a:latin typeface="Calibri" panose="020F0502020204030204" pitchFamily="34" charset="0"/>
              </a:rPr>
              <a:t>More production guarantees expansion of the company. </a:t>
            </a:r>
            <a:endParaRPr lang="en-GB" sz="1800" dirty="0">
              <a:latin typeface="Calibri" panose="020F0502020204030204" pitchFamily="34" charset="0"/>
            </a:endParaRPr>
          </a:p>
          <a:p>
            <a:endParaRPr lang="en-GB" sz="1800" dirty="0" smtClean="0">
              <a:latin typeface="Calibri" panose="020F0502020204030204" pitchFamily="34" charset="0"/>
            </a:endParaRPr>
          </a:p>
        </p:txBody>
      </p:sp>
      <p:pic>
        <p:nvPicPr>
          <p:cNvPr id="4" name="Picture 3"/>
          <p:cNvPicPr>
            <a:picLocks noChangeAspect="1"/>
          </p:cNvPicPr>
          <p:nvPr/>
        </p:nvPicPr>
        <p:blipFill>
          <a:blip r:embed="rId3"/>
          <a:stretch>
            <a:fillRect/>
          </a:stretch>
        </p:blipFill>
        <p:spPr>
          <a:xfrm>
            <a:off x="677333" y="3942413"/>
            <a:ext cx="7417355" cy="2375941"/>
          </a:xfrm>
          <a:prstGeom prst="rect">
            <a:avLst/>
          </a:prstGeom>
        </p:spPr>
      </p:pic>
    </p:spTree>
    <p:extLst>
      <p:ext uri="{BB962C8B-B14F-4D97-AF65-F5344CB8AC3E}">
        <p14:creationId xmlns="" xmlns:p14="http://schemas.microsoft.com/office/powerpoint/2010/main" val="482140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79" y="350108"/>
            <a:ext cx="8596668" cy="848497"/>
          </a:xfrm>
        </p:spPr>
        <p:txBody>
          <a:bodyPr>
            <a:normAutofit/>
          </a:bodyPr>
          <a:lstStyle/>
          <a:p>
            <a:pPr algn="ctr"/>
            <a:r>
              <a:rPr lang="en-GB" sz="2800" dirty="0">
                <a:latin typeface="Calibri" panose="020F0502020204030204" pitchFamily="34" charset="0"/>
              </a:rPr>
              <a:t>Benefits of Implementing SCM System</a:t>
            </a:r>
          </a:p>
        </p:txBody>
      </p:sp>
      <p:sp>
        <p:nvSpPr>
          <p:cNvPr id="3" name="Content Placeholder 2"/>
          <p:cNvSpPr>
            <a:spLocks noGrp="1"/>
          </p:cNvSpPr>
          <p:nvPr>
            <p:ph idx="1"/>
          </p:nvPr>
        </p:nvSpPr>
        <p:spPr>
          <a:xfrm>
            <a:off x="578478" y="1814600"/>
            <a:ext cx="11083869" cy="5043400"/>
          </a:xfrm>
        </p:spPr>
        <p:txBody>
          <a:bodyPr>
            <a:normAutofit/>
          </a:bodyPr>
          <a:lstStyle/>
          <a:p>
            <a:pPr marL="0" indent="0" algn="ctr">
              <a:buNone/>
            </a:pPr>
            <a:r>
              <a:rPr lang="en-GB" dirty="0" smtClean="0">
                <a:latin typeface="Calibri" panose="020F0502020204030204" pitchFamily="34" charset="0"/>
              </a:rPr>
              <a:t>Cisco</a:t>
            </a:r>
          </a:p>
          <a:p>
            <a:endParaRPr lang="en-GB" dirty="0" smtClean="0">
              <a:latin typeface="Calibri" panose="020F0502020204030204" pitchFamily="34" charset="0"/>
            </a:endParaRPr>
          </a:p>
          <a:p>
            <a:r>
              <a:rPr lang="en-GB" sz="1800" dirty="0" smtClean="0">
                <a:latin typeface="Calibri" panose="020F0502020204030204" pitchFamily="34" charset="0"/>
              </a:rPr>
              <a:t>Increases the business </a:t>
            </a:r>
            <a:r>
              <a:rPr lang="en-GB" sz="1800" dirty="0">
                <a:latin typeface="Calibri" panose="020F0502020204030204" pitchFamily="34" charset="0"/>
              </a:rPr>
              <a:t>profit </a:t>
            </a:r>
            <a:r>
              <a:rPr lang="en-GB" sz="1800" dirty="0" smtClean="0">
                <a:latin typeface="Calibri" panose="020F0502020204030204" pitchFamily="34" charset="0"/>
              </a:rPr>
              <a:t>level at all departments (Forni </a:t>
            </a:r>
            <a:r>
              <a:rPr lang="en-GB" sz="1800" dirty="0">
                <a:latin typeface="Calibri" panose="020F0502020204030204" pitchFamily="34" charset="0"/>
              </a:rPr>
              <a:t>&amp; </a:t>
            </a:r>
            <a:r>
              <a:rPr lang="en-GB" sz="1800" dirty="0" smtClean="0">
                <a:latin typeface="Calibri" panose="020F0502020204030204" pitchFamily="34" charset="0"/>
              </a:rPr>
              <a:t>Meulen, 2017).</a:t>
            </a:r>
          </a:p>
          <a:p>
            <a:r>
              <a:rPr lang="en-GB" sz="1800" dirty="0" smtClean="0">
                <a:latin typeface="Calibri" panose="020F0502020204030204" pitchFamily="34" charset="0"/>
              </a:rPr>
              <a:t>SCM systems </a:t>
            </a:r>
            <a:r>
              <a:rPr lang="en-GB" sz="1800" dirty="0">
                <a:latin typeface="Calibri" panose="020F0502020204030204" pitchFamily="34" charset="0"/>
              </a:rPr>
              <a:t>b</a:t>
            </a:r>
            <a:r>
              <a:rPr lang="en-GB" sz="1800" dirty="0" smtClean="0">
                <a:latin typeface="Calibri" panose="020F0502020204030204" pitchFamily="34" charset="0"/>
              </a:rPr>
              <a:t>oost cooperation level for all employees. </a:t>
            </a:r>
          </a:p>
          <a:p>
            <a:r>
              <a:rPr lang="en-GB" sz="1800" dirty="0" smtClean="0">
                <a:latin typeface="Calibri" panose="020F0502020204030204" pitchFamily="34" charset="0"/>
              </a:rPr>
              <a:t>Higher efficiency rate increases profits and revenue. </a:t>
            </a:r>
          </a:p>
          <a:p>
            <a:r>
              <a:rPr lang="en-GB" sz="1800" dirty="0" smtClean="0">
                <a:latin typeface="Calibri" panose="020F0502020204030204" pitchFamily="34" charset="0"/>
              </a:rPr>
              <a:t>The company embraces flexibility, which increases production. </a:t>
            </a:r>
          </a:p>
        </p:txBody>
      </p:sp>
    </p:spTree>
    <p:extLst>
      <p:ext uri="{BB962C8B-B14F-4D97-AF65-F5344CB8AC3E}">
        <p14:creationId xmlns="" xmlns:p14="http://schemas.microsoft.com/office/powerpoint/2010/main" val="1345026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837" y="599607"/>
            <a:ext cx="8596668" cy="487788"/>
          </a:xfrm>
        </p:spPr>
        <p:txBody>
          <a:bodyPr>
            <a:normAutofit fontScale="90000"/>
          </a:bodyPr>
          <a:lstStyle/>
          <a:p>
            <a:pPr algn="ctr"/>
            <a:r>
              <a:rPr lang="en-GB" sz="2800" dirty="0" smtClean="0">
                <a:latin typeface="Calibri" panose="020F0502020204030204" pitchFamily="34" charset="0"/>
              </a:rPr>
              <a:t>Limitations of </a:t>
            </a:r>
            <a:r>
              <a:rPr lang="en-GB" sz="2800" dirty="0">
                <a:latin typeface="Calibri" panose="020F0502020204030204" pitchFamily="34" charset="0"/>
              </a:rPr>
              <a:t>Implementing SCM System</a:t>
            </a:r>
          </a:p>
        </p:txBody>
      </p:sp>
      <p:sp>
        <p:nvSpPr>
          <p:cNvPr id="3" name="Content Placeholder 2"/>
          <p:cNvSpPr>
            <a:spLocks noGrp="1"/>
          </p:cNvSpPr>
          <p:nvPr>
            <p:ph idx="1"/>
          </p:nvPr>
        </p:nvSpPr>
        <p:spPr>
          <a:xfrm>
            <a:off x="452481" y="1482202"/>
            <a:ext cx="10910063" cy="4856137"/>
          </a:xfrm>
        </p:spPr>
        <p:txBody>
          <a:bodyPr/>
          <a:lstStyle/>
          <a:p>
            <a:pPr marL="0" indent="0" algn="ctr">
              <a:buNone/>
            </a:pPr>
            <a:r>
              <a:rPr lang="en-GB" sz="2000" dirty="0">
                <a:latin typeface="Calibri" panose="020F0502020204030204" pitchFamily="34" charset="0"/>
              </a:rPr>
              <a:t>Novo </a:t>
            </a:r>
            <a:r>
              <a:rPr lang="en-GB" sz="2000" dirty="0" smtClean="0">
                <a:latin typeface="Calibri" panose="020F0502020204030204" pitchFamily="34" charset="0"/>
              </a:rPr>
              <a:t>Nordisk</a:t>
            </a:r>
          </a:p>
          <a:p>
            <a:endParaRPr lang="en-GB" dirty="0" smtClean="0">
              <a:latin typeface="Calibri" panose="020F0502020204030204" pitchFamily="34" charset="0"/>
            </a:endParaRPr>
          </a:p>
          <a:p>
            <a:r>
              <a:rPr lang="en-GB" sz="1800" dirty="0" smtClean="0">
                <a:latin typeface="Calibri" panose="020F0502020204030204" pitchFamily="34" charset="0"/>
              </a:rPr>
              <a:t>Inadequate training since there is less timelines. </a:t>
            </a:r>
          </a:p>
          <a:p>
            <a:r>
              <a:rPr lang="en-GB" sz="1800" dirty="0">
                <a:latin typeface="Calibri" panose="020F0502020204030204" pitchFamily="34" charset="0"/>
              </a:rPr>
              <a:t>Mismanaged </a:t>
            </a:r>
            <a:r>
              <a:rPr lang="en-GB" sz="1800" dirty="0" smtClean="0">
                <a:latin typeface="Calibri" panose="020F0502020204030204" pitchFamily="34" charset="0"/>
              </a:rPr>
              <a:t>implementation since there is poor leadership (Namboodri, 2014</a:t>
            </a:r>
            <a:r>
              <a:rPr lang="en-GB" sz="1800" dirty="0">
                <a:latin typeface="Calibri" panose="020F0502020204030204" pitchFamily="34" charset="0"/>
              </a:rPr>
              <a:t>)</a:t>
            </a:r>
            <a:r>
              <a:rPr lang="en-GB" sz="1800" dirty="0" smtClean="0">
                <a:latin typeface="Calibri" panose="020F0502020204030204" pitchFamily="34" charset="0"/>
              </a:rPr>
              <a:t>.</a:t>
            </a:r>
          </a:p>
          <a:p>
            <a:r>
              <a:rPr lang="en-GB" sz="1800" dirty="0" smtClean="0">
                <a:latin typeface="Calibri" panose="020F0502020204030204" pitchFamily="34" charset="0"/>
              </a:rPr>
              <a:t>The systems are complex since they are always technical.</a:t>
            </a:r>
          </a:p>
          <a:p>
            <a:r>
              <a:rPr lang="en-GB" sz="1800" dirty="0" smtClean="0">
                <a:latin typeface="Calibri" panose="020F0502020204030204" pitchFamily="34" charset="0"/>
              </a:rPr>
              <a:t>SCM systems are costs and time consuming.  </a:t>
            </a:r>
          </a:p>
          <a:p>
            <a:endParaRPr lang="en-GB" sz="1800" dirty="0">
              <a:latin typeface="Calibri" panose="020F0502020204030204" pitchFamily="34" charset="0"/>
            </a:endParaRPr>
          </a:p>
        </p:txBody>
      </p:sp>
      <p:pic>
        <p:nvPicPr>
          <p:cNvPr id="4" name="Picture 3"/>
          <p:cNvPicPr>
            <a:picLocks noChangeAspect="1"/>
          </p:cNvPicPr>
          <p:nvPr/>
        </p:nvPicPr>
        <p:blipFill>
          <a:blip r:embed="rId3"/>
          <a:stretch>
            <a:fillRect/>
          </a:stretch>
        </p:blipFill>
        <p:spPr>
          <a:xfrm>
            <a:off x="677333" y="4077323"/>
            <a:ext cx="10685211" cy="2096125"/>
          </a:xfrm>
          <a:prstGeom prst="rect">
            <a:avLst/>
          </a:prstGeom>
        </p:spPr>
      </p:pic>
    </p:spTree>
    <p:extLst>
      <p:ext uri="{BB962C8B-B14F-4D97-AF65-F5344CB8AC3E}">
        <p14:creationId xmlns="" xmlns:p14="http://schemas.microsoft.com/office/powerpoint/2010/main" val="26933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41336"/>
            <a:ext cx="8596668" cy="939114"/>
          </a:xfrm>
        </p:spPr>
        <p:txBody>
          <a:bodyPr>
            <a:normAutofit/>
          </a:bodyPr>
          <a:lstStyle/>
          <a:p>
            <a:pPr algn="ctr"/>
            <a:r>
              <a:rPr lang="en-GB" sz="2800" dirty="0">
                <a:latin typeface="Calibri" panose="020F0502020204030204" pitchFamily="34" charset="0"/>
              </a:rPr>
              <a:t>Limitations of Implementing SCM </a:t>
            </a:r>
            <a:r>
              <a:rPr lang="en-GB" sz="2800" dirty="0" smtClean="0">
                <a:latin typeface="Calibri" panose="020F0502020204030204" pitchFamily="34" charset="0"/>
              </a:rPr>
              <a:t>System (Cont..)</a:t>
            </a:r>
            <a:endParaRPr lang="en-GB" sz="2800" dirty="0">
              <a:latin typeface="Calibri" panose="020F0502020204030204" pitchFamily="34" charset="0"/>
            </a:endParaRPr>
          </a:p>
        </p:txBody>
      </p:sp>
      <p:sp>
        <p:nvSpPr>
          <p:cNvPr id="3" name="Content Placeholder 2"/>
          <p:cNvSpPr>
            <a:spLocks noGrp="1"/>
          </p:cNvSpPr>
          <p:nvPr>
            <p:ph idx="1"/>
          </p:nvPr>
        </p:nvSpPr>
        <p:spPr>
          <a:xfrm>
            <a:off x="677334" y="1767017"/>
            <a:ext cx="10880082" cy="5090983"/>
          </a:xfrm>
        </p:spPr>
        <p:txBody>
          <a:bodyPr/>
          <a:lstStyle/>
          <a:p>
            <a:pPr marL="0" indent="0" algn="ctr">
              <a:buNone/>
            </a:pPr>
            <a:r>
              <a:rPr lang="en-GB" sz="2000" dirty="0">
                <a:latin typeface="Calibri" panose="020F0502020204030204" pitchFamily="34" charset="0"/>
              </a:rPr>
              <a:t>Cisco </a:t>
            </a:r>
            <a:endParaRPr lang="en-GB" sz="2000" dirty="0" smtClean="0">
              <a:latin typeface="Calibri" panose="020F0502020204030204" pitchFamily="34" charset="0"/>
            </a:endParaRPr>
          </a:p>
          <a:p>
            <a:endParaRPr lang="en-GB" dirty="0" smtClean="0">
              <a:latin typeface="Calibri" panose="020F0502020204030204" pitchFamily="34" charset="0"/>
            </a:endParaRPr>
          </a:p>
          <a:p>
            <a:r>
              <a:rPr lang="en-GB" sz="1800" dirty="0" smtClean="0">
                <a:latin typeface="Calibri" panose="020F0502020204030204" pitchFamily="34" charset="0"/>
              </a:rPr>
              <a:t>SCM demand very high costs upon implementation.</a:t>
            </a:r>
          </a:p>
          <a:p>
            <a:r>
              <a:rPr lang="en-GB" sz="1800" dirty="0" smtClean="0">
                <a:latin typeface="Calibri" panose="020F0502020204030204" pitchFamily="34" charset="0"/>
              </a:rPr>
              <a:t>The systems demand a lot </a:t>
            </a:r>
            <a:r>
              <a:rPr lang="en-GB" sz="1800" dirty="0">
                <a:latin typeface="Calibri" panose="020F0502020204030204" pitchFamily="34" charset="0"/>
              </a:rPr>
              <a:t>of </a:t>
            </a:r>
            <a:r>
              <a:rPr lang="en-GB" sz="1800" dirty="0" smtClean="0">
                <a:latin typeface="Calibri" panose="020F0502020204030204" pitchFamily="34" charset="0"/>
              </a:rPr>
              <a:t>time (Namboodri, 2014</a:t>
            </a:r>
            <a:r>
              <a:rPr lang="en-GB" sz="1800" dirty="0">
                <a:latin typeface="Calibri" panose="020F0502020204030204" pitchFamily="34" charset="0"/>
              </a:rPr>
              <a:t>)</a:t>
            </a:r>
            <a:r>
              <a:rPr lang="en-GB" sz="1800" dirty="0" smtClean="0">
                <a:latin typeface="Calibri" panose="020F0502020204030204" pitchFamily="34" charset="0"/>
              </a:rPr>
              <a:t>.</a:t>
            </a:r>
          </a:p>
          <a:p>
            <a:r>
              <a:rPr lang="en-GB" sz="1800" dirty="0" smtClean="0">
                <a:latin typeface="Calibri" panose="020F0502020204030204" pitchFamily="34" charset="0"/>
              </a:rPr>
              <a:t>Poor strategic implementation affects vital operations. </a:t>
            </a:r>
          </a:p>
          <a:p>
            <a:r>
              <a:rPr lang="en-GB" sz="1800" dirty="0" smtClean="0">
                <a:latin typeface="Calibri" panose="020F0502020204030204" pitchFamily="34" charset="0"/>
              </a:rPr>
              <a:t>SCM are involving and complex to apply. </a:t>
            </a:r>
            <a:endParaRPr lang="en-GB" sz="1800" dirty="0">
              <a:latin typeface="Calibri" panose="020F0502020204030204" pitchFamily="34" charset="0"/>
            </a:endParaRPr>
          </a:p>
        </p:txBody>
      </p:sp>
    </p:spTree>
    <p:extLst>
      <p:ext uri="{BB962C8B-B14F-4D97-AF65-F5344CB8AC3E}">
        <p14:creationId xmlns="" xmlns:p14="http://schemas.microsoft.com/office/powerpoint/2010/main" val="3762960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99607"/>
            <a:ext cx="8596668" cy="475431"/>
          </a:xfrm>
        </p:spPr>
        <p:txBody>
          <a:bodyPr>
            <a:normAutofit fontScale="90000"/>
          </a:bodyPr>
          <a:lstStyle/>
          <a:p>
            <a:pPr algn="ctr"/>
            <a:r>
              <a:rPr lang="en-GB" sz="2800" dirty="0" smtClean="0">
                <a:latin typeface="Calibri" panose="020F0502020204030204" pitchFamily="34" charset="0"/>
              </a:rPr>
              <a:t>Considerations </a:t>
            </a:r>
            <a:r>
              <a:rPr lang="en-GB" sz="2800" dirty="0">
                <a:latin typeface="Calibri" panose="020F0502020204030204" pitchFamily="34" charset="0"/>
              </a:rPr>
              <a:t>to the </a:t>
            </a:r>
            <a:r>
              <a:rPr lang="en-GB" sz="2800" dirty="0" smtClean="0">
                <a:latin typeface="Calibri" panose="020F0502020204030204" pitchFamily="34" charset="0"/>
              </a:rPr>
              <a:t>CIO</a:t>
            </a:r>
            <a:endParaRPr lang="en-GB" sz="2800" dirty="0">
              <a:latin typeface="Calibri" panose="020F0502020204030204" pitchFamily="34" charset="0"/>
            </a:endParaRPr>
          </a:p>
        </p:txBody>
      </p:sp>
      <p:sp>
        <p:nvSpPr>
          <p:cNvPr id="3" name="Content Placeholder 2"/>
          <p:cNvSpPr>
            <a:spLocks noGrp="1"/>
          </p:cNvSpPr>
          <p:nvPr>
            <p:ph idx="1"/>
          </p:nvPr>
        </p:nvSpPr>
        <p:spPr>
          <a:xfrm>
            <a:off x="566124" y="1814600"/>
            <a:ext cx="11141194" cy="3880773"/>
          </a:xfrm>
        </p:spPr>
        <p:txBody>
          <a:bodyPr>
            <a:normAutofit fontScale="92500" lnSpcReduction="10000"/>
          </a:bodyPr>
          <a:lstStyle/>
          <a:p>
            <a:pPr marL="0" indent="0" algn="ctr">
              <a:buNone/>
            </a:pPr>
            <a:r>
              <a:rPr lang="en-GB" sz="2200" dirty="0">
                <a:latin typeface="Calibri" panose="020F0502020204030204" pitchFamily="34" charset="0"/>
              </a:rPr>
              <a:t>Novo </a:t>
            </a:r>
            <a:r>
              <a:rPr lang="en-GB" sz="2200" dirty="0" smtClean="0">
                <a:latin typeface="Calibri" panose="020F0502020204030204" pitchFamily="34" charset="0"/>
              </a:rPr>
              <a:t>Nordisk</a:t>
            </a:r>
            <a:endParaRPr lang="en-GB" sz="2200" dirty="0">
              <a:latin typeface="Calibri" panose="020F0502020204030204" pitchFamily="34" charset="0"/>
            </a:endParaRPr>
          </a:p>
          <a:p>
            <a:endParaRPr lang="en-GB" dirty="0" smtClean="0">
              <a:latin typeface="Calibri" panose="020F0502020204030204" pitchFamily="34" charset="0"/>
            </a:endParaRPr>
          </a:p>
          <a:p>
            <a:r>
              <a:rPr lang="en-GB" sz="1900" dirty="0" smtClean="0">
                <a:latin typeface="Calibri" panose="020F0502020204030204" pitchFamily="34" charset="0"/>
              </a:rPr>
              <a:t>Embracing an </a:t>
            </a:r>
            <a:r>
              <a:rPr lang="en-GB" sz="1900" dirty="0">
                <a:latin typeface="Calibri" panose="020F0502020204030204" pitchFamily="34" charset="0"/>
              </a:rPr>
              <a:t>IT </a:t>
            </a:r>
            <a:r>
              <a:rPr lang="en-GB" sz="1900" dirty="0" smtClean="0">
                <a:latin typeface="Calibri" panose="020F0502020204030204" pitchFamily="34" charset="0"/>
              </a:rPr>
              <a:t>approach is fundamental (Namboodri, 2014</a:t>
            </a:r>
            <a:r>
              <a:rPr lang="en-GB" sz="1900" dirty="0">
                <a:latin typeface="Calibri" panose="020F0502020204030204" pitchFamily="34" charset="0"/>
              </a:rPr>
              <a:t>)</a:t>
            </a:r>
            <a:r>
              <a:rPr lang="en-GB" sz="1900" dirty="0" smtClean="0">
                <a:latin typeface="Calibri" panose="020F0502020204030204" pitchFamily="34" charset="0"/>
              </a:rPr>
              <a:t>. </a:t>
            </a:r>
          </a:p>
          <a:p>
            <a:r>
              <a:rPr lang="en-GB" sz="1900" dirty="0">
                <a:latin typeface="Calibri" panose="020F0502020204030204" pitchFamily="34" charset="0"/>
              </a:rPr>
              <a:t>S</a:t>
            </a:r>
            <a:r>
              <a:rPr lang="en-GB" sz="1900" dirty="0" smtClean="0">
                <a:latin typeface="Calibri" panose="020F0502020204030204" pitchFamily="34" charset="0"/>
              </a:rPr>
              <a:t>olving </a:t>
            </a:r>
            <a:r>
              <a:rPr lang="en-GB" sz="1900" dirty="0">
                <a:latin typeface="Calibri" panose="020F0502020204030204" pitchFamily="34" charset="0"/>
              </a:rPr>
              <a:t>problems </a:t>
            </a:r>
            <a:r>
              <a:rPr lang="en-GB" sz="1900" dirty="0" smtClean="0">
                <a:latin typeface="Calibri" panose="020F0502020204030204" pitchFamily="34" charset="0"/>
              </a:rPr>
              <a:t>via </a:t>
            </a:r>
            <a:r>
              <a:rPr lang="en-GB" sz="1900" dirty="0">
                <a:latin typeface="Calibri" panose="020F0502020204030204" pitchFamily="34" charset="0"/>
              </a:rPr>
              <a:t>identifying ways to prevent them</a:t>
            </a:r>
            <a:r>
              <a:rPr lang="en-GB" sz="1900" dirty="0" smtClean="0">
                <a:latin typeface="Calibri" panose="020F0502020204030204" pitchFamily="34" charset="0"/>
              </a:rPr>
              <a:t>.</a:t>
            </a:r>
          </a:p>
          <a:p>
            <a:r>
              <a:rPr lang="en-GB" sz="1900" dirty="0" smtClean="0">
                <a:latin typeface="Calibri" panose="020F0502020204030204" pitchFamily="34" charset="0"/>
              </a:rPr>
              <a:t>Solving current issues to improve performance</a:t>
            </a:r>
            <a:r>
              <a:rPr lang="en-GB" dirty="0" smtClean="0">
                <a:latin typeface="Calibri" panose="020F0502020204030204" pitchFamily="34" charset="0"/>
              </a:rPr>
              <a:t>.</a:t>
            </a:r>
          </a:p>
          <a:p>
            <a:pPr marL="0" indent="0" algn="ctr">
              <a:buNone/>
            </a:pPr>
            <a:r>
              <a:rPr lang="en-GB" sz="2200" dirty="0" smtClean="0">
                <a:latin typeface="Calibri" panose="020F0502020204030204" pitchFamily="34" charset="0"/>
              </a:rPr>
              <a:t>Cisco </a:t>
            </a:r>
            <a:endParaRPr lang="en-GB" sz="2200" dirty="0">
              <a:latin typeface="Calibri" panose="020F0502020204030204" pitchFamily="34" charset="0"/>
            </a:endParaRPr>
          </a:p>
          <a:p>
            <a:r>
              <a:rPr lang="en-GB" sz="1900" dirty="0" smtClean="0">
                <a:latin typeface="Calibri" panose="020F0502020204030204" pitchFamily="34" charset="0"/>
              </a:rPr>
              <a:t>Developing an </a:t>
            </a:r>
            <a:r>
              <a:rPr lang="en-GB" sz="1900" dirty="0">
                <a:latin typeface="Calibri" panose="020F0502020204030204" pitchFamily="34" charset="0"/>
              </a:rPr>
              <a:t>IT </a:t>
            </a:r>
            <a:r>
              <a:rPr lang="en-GB" sz="1900" dirty="0" smtClean="0">
                <a:latin typeface="Calibri" panose="020F0502020204030204" pitchFamily="34" charset="0"/>
              </a:rPr>
              <a:t>approach is key to production (Namboodri, 2014</a:t>
            </a:r>
            <a:r>
              <a:rPr lang="en-GB" sz="1900" dirty="0">
                <a:latin typeface="Calibri" panose="020F0502020204030204" pitchFamily="34" charset="0"/>
              </a:rPr>
              <a:t>)</a:t>
            </a:r>
            <a:r>
              <a:rPr lang="en-GB" sz="1900" dirty="0" smtClean="0">
                <a:latin typeface="Calibri" panose="020F0502020204030204" pitchFamily="34" charset="0"/>
              </a:rPr>
              <a:t>.</a:t>
            </a:r>
          </a:p>
          <a:p>
            <a:r>
              <a:rPr lang="en-GB" sz="1900" dirty="0" smtClean="0">
                <a:latin typeface="Calibri" panose="020F0502020204030204" pitchFamily="34" charset="0"/>
              </a:rPr>
              <a:t>Holding all members accountable for their actions.</a:t>
            </a:r>
          </a:p>
          <a:p>
            <a:r>
              <a:rPr lang="en-GB" sz="1900" dirty="0" smtClean="0">
                <a:latin typeface="Calibri" panose="020F0502020204030204" pitchFamily="34" charset="0"/>
              </a:rPr>
              <a:t>Coming up with ways and to improve efficiency.</a:t>
            </a:r>
          </a:p>
          <a:p>
            <a:endParaRPr lang="en-GB" dirty="0" smtClean="0"/>
          </a:p>
          <a:p>
            <a:endParaRPr lang="en-GB" dirty="0"/>
          </a:p>
        </p:txBody>
      </p:sp>
    </p:spTree>
    <p:extLst>
      <p:ext uri="{BB962C8B-B14F-4D97-AF65-F5344CB8AC3E}">
        <p14:creationId xmlns="" xmlns:p14="http://schemas.microsoft.com/office/powerpoint/2010/main" val="1425524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159" y="629587"/>
            <a:ext cx="8596668" cy="854439"/>
          </a:xfrm>
        </p:spPr>
        <p:txBody>
          <a:bodyPr>
            <a:normAutofit/>
          </a:bodyPr>
          <a:lstStyle/>
          <a:p>
            <a:pPr algn="ctr"/>
            <a:r>
              <a:rPr lang="en-GB" sz="2800" dirty="0" smtClean="0">
                <a:latin typeface="Calibri" panose="020F0502020204030204" pitchFamily="34" charset="0"/>
              </a:rPr>
              <a:t>Determining </a:t>
            </a:r>
            <a:r>
              <a:rPr lang="en-GB" sz="2800" dirty="0">
                <a:latin typeface="Calibri" panose="020F0502020204030204" pitchFamily="34" charset="0"/>
              </a:rPr>
              <a:t>the best fit for the </a:t>
            </a:r>
            <a:r>
              <a:rPr lang="en-GB" sz="2800" dirty="0" smtClean="0">
                <a:latin typeface="Calibri" panose="020F0502020204030204" pitchFamily="34" charset="0"/>
              </a:rPr>
              <a:t>Organizations</a:t>
            </a:r>
            <a:endParaRPr lang="en-GB" sz="2800" dirty="0">
              <a:latin typeface="Calibri" panose="020F0502020204030204" pitchFamily="34" charset="0"/>
            </a:endParaRPr>
          </a:p>
        </p:txBody>
      </p:sp>
      <p:sp>
        <p:nvSpPr>
          <p:cNvPr id="3" name="Content Placeholder 2"/>
          <p:cNvSpPr>
            <a:spLocks noGrp="1"/>
          </p:cNvSpPr>
          <p:nvPr>
            <p:ph idx="1"/>
          </p:nvPr>
        </p:nvSpPr>
        <p:spPr>
          <a:xfrm>
            <a:off x="636158" y="1789887"/>
            <a:ext cx="11071159" cy="3880773"/>
          </a:xfrm>
        </p:spPr>
        <p:txBody>
          <a:bodyPr>
            <a:normAutofit lnSpcReduction="10000"/>
          </a:bodyPr>
          <a:lstStyle/>
          <a:p>
            <a:pPr marL="0" indent="0" algn="ctr">
              <a:buNone/>
            </a:pPr>
            <a:r>
              <a:rPr lang="en-GB" sz="2200" dirty="0">
                <a:latin typeface="Calibri" panose="020F0502020204030204" pitchFamily="34" charset="0"/>
              </a:rPr>
              <a:t>Cisco </a:t>
            </a:r>
            <a:endParaRPr lang="en-GB" sz="2200" dirty="0" smtClean="0">
              <a:latin typeface="Calibri" panose="020F0502020204030204" pitchFamily="34" charset="0"/>
            </a:endParaRPr>
          </a:p>
          <a:p>
            <a:endParaRPr lang="en-GB" sz="2000" dirty="0" smtClean="0">
              <a:latin typeface="Calibri" panose="020F0502020204030204" pitchFamily="34" charset="0"/>
            </a:endParaRPr>
          </a:p>
          <a:p>
            <a:r>
              <a:rPr lang="en-GB" sz="1800" dirty="0" smtClean="0">
                <a:latin typeface="Calibri" panose="020F0502020204030204" pitchFamily="34" charset="0"/>
              </a:rPr>
              <a:t>Standardized assessments are fundamental to companies. </a:t>
            </a:r>
          </a:p>
          <a:p>
            <a:r>
              <a:rPr lang="en-GB" sz="1800" dirty="0">
                <a:latin typeface="Calibri" panose="020F0502020204030204" pitchFamily="34" charset="0"/>
              </a:rPr>
              <a:t>Situational judgement </a:t>
            </a:r>
            <a:r>
              <a:rPr lang="en-GB" sz="1800" dirty="0" smtClean="0">
                <a:latin typeface="Calibri" panose="020F0502020204030204" pitchFamily="34" charset="0"/>
              </a:rPr>
              <a:t>tests should be embraced (CISCO Systems, 2012).</a:t>
            </a:r>
          </a:p>
          <a:p>
            <a:r>
              <a:rPr lang="en-GB" sz="1800" dirty="0" smtClean="0">
                <a:latin typeface="Calibri" panose="020F0502020204030204" pitchFamily="34" charset="0"/>
              </a:rPr>
              <a:t>Involvement of everyone in the company is key. </a:t>
            </a:r>
          </a:p>
          <a:p>
            <a:pPr marL="0" indent="0" algn="ctr">
              <a:buNone/>
            </a:pPr>
            <a:r>
              <a:rPr lang="en-GB" sz="2200" dirty="0">
                <a:latin typeface="Calibri" panose="020F0502020204030204" pitchFamily="34" charset="0"/>
              </a:rPr>
              <a:t>Novo </a:t>
            </a:r>
            <a:r>
              <a:rPr lang="en-GB" sz="2200" dirty="0" smtClean="0">
                <a:latin typeface="Calibri" panose="020F0502020204030204" pitchFamily="34" charset="0"/>
              </a:rPr>
              <a:t>Nordisk</a:t>
            </a:r>
          </a:p>
          <a:p>
            <a:r>
              <a:rPr lang="en-GB" sz="1900" dirty="0" smtClean="0">
                <a:latin typeface="Calibri" panose="020F0502020204030204" pitchFamily="34" charset="0"/>
              </a:rPr>
              <a:t>Studying the </a:t>
            </a:r>
            <a:r>
              <a:rPr lang="en-GB" sz="1900" dirty="0">
                <a:latin typeface="Calibri" panose="020F0502020204030204" pitchFamily="34" charset="0"/>
              </a:rPr>
              <a:t>communication </a:t>
            </a:r>
            <a:r>
              <a:rPr lang="en-GB" sz="1900" dirty="0" smtClean="0">
                <a:latin typeface="Calibri" panose="020F0502020204030204" pitchFamily="34" charset="0"/>
              </a:rPr>
              <a:t>system is a key thing (Novo Nordisk Editors, 2019).</a:t>
            </a:r>
          </a:p>
          <a:p>
            <a:r>
              <a:rPr lang="en-GB" sz="1900" dirty="0" smtClean="0">
                <a:latin typeface="Calibri" panose="020F0502020204030204" pitchFamily="34" charset="0"/>
              </a:rPr>
              <a:t>The application of standardized assessments in the company.</a:t>
            </a:r>
          </a:p>
          <a:p>
            <a:r>
              <a:rPr lang="en-GB" sz="1900" dirty="0" smtClean="0">
                <a:latin typeface="Calibri" panose="020F0502020204030204" pitchFamily="34" charset="0"/>
              </a:rPr>
              <a:t>Arrangement of </a:t>
            </a:r>
            <a:r>
              <a:rPr lang="en-GB" sz="1900" dirty="0">
                <a:latin typeface="Calibri" panose="020F0502020204030204" pitchFamily="34" charset="0"/>
              </a:rPr>
              <a:t>informal </a:t>
            </a:r>
            <a:r>
              <a:rPr lang="en-GB" sz="1900" dirty="0" smtClean="0">
                <a:latin typeface="Calibri" panose="020F0502020204030204" pitchFamily="34" charset="0"/>
              </a:rPr>
              <a:t>meet ups at any time .</a:t>
            </a:r>
          </a:p>
          <a:p>
            <a:endParaRPr lang="en-GB" dirty="0"/>
          </a:p>
        </p:txBody>
      </p:sp>
    </p:spTree>
    <p:extLst>
      <p:ext uri="{BB962C8B-B14F-4D97-AF65-F5344CB8AC3E}">
        <p14:creationId xmlns="" xmlns:p14="http://schemas.microsoft.com/office/powerpoint/2010/main" val="1099068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14596"/>
            <a:ext cx="8596668" cy="899411"/>
          </a:xfrm>
        </p:spPr>
        <p:txBody>
          <a:bodyPr>
            <a:normAutofit/>
          </a:bodyPr>
          <a:lstStyle/>
          <a:p>
            <a:pPr algn="ctr"/>
            <a:r>
              <a:rPr lang="en-GB" sz="2800" dirty="0" smtClean="0">
                <a:latin typeface="Calibri" panose="020F0502020204030204" pitchFamily="34" charset="0"/>
              </a:rPr>
              <a:t>Implementation Planning </a:t>
            </a:r>
            <a:r>
              <a:rPr lang="en-GB" sz="2800" dirty="0">
                <a:latin typeface="Calibri" panose="020F0502020204030204" pitchFamily="34" charset="0"/>
              </a:rPr>
              <a:t>and </a:t>
            </a:r>
            <a:r>
              <a:rPr lang="en-GB" sz="2800" dirty="0" smtClean="0">
                <a:latin typeface="Calibri" panose="020F0502020204030204" pitchFamily="34" charset="0"/>
              </a:rPr>
              <a:t>Success </a:t>
            </a:r>
            <a:r>
              <a:rPr lang="en-GB" sz="2800" dirty="0">
                <a:latin typeface="Calibri" panose="020F0502020204030204" pitchFamily="34" charset="0"/>
              </a:rPr>
              <a:t>C</a:t>
            </a:r>
            <a:r>
              <a:rPr lang="en-GB" sz="2800" dirty="0" smtClean="0">
                <a:latin typeface="Calibri" panose="020F0502020204030204" pitchFamily="34" charset="0"/>
              </a:rPr>
              <a:t>riteria</a:t>
            </a:r>
            <a:endParaRPr lang="en-GB" sz="2800" dirty="0">
              <a:latin typeface="Calibri" panose="020F0502020204030204" pitchFamily="34" charset="0"/>
            </a:endParaRPr>
          </a:p>
        </p:txBody>
      </p:sp>
      <p:pic>
        <p:nvPicPr>
          <p:cNvPr id="4" name="Content Placeholder 3"/>
          <p:cNvPicPr>
            <a:picLocks noGrp="1" noChangeAspect="1"/>
          </p:cNvPicPr>
          <p:nvPr>
            <p:ph idx="1"/>
          </p:nvPr>
        </p:nvPicPr>
        <p:blipFill>
          <a:blip r:embed="rId3"/>
          <a:stretch>
            <a:fillRect/>
          </a:stretch>
        </p:blipFill>
        <p:spPr>
          <a:xfrm>
            <a:off x="890062" y="1767016"/>
            <a:ext cx="10607394" cy="4275009"/>
          </a:xfrm>
          <a:prstGeom prst="rect">
            <a:avLst/>
          </a:prstGeom>
        </p:spPr>
      </p:pic>
    </p:spTree>
    <p:extLst>
      <p:ext uri="{BB962C8B-B14F-4D97-AF65-F5344CB8AC3E}">
        <p14:creationId xmlns="" xmlns:p14="http://schemas.microsoft.com/office/powerpoint/2010/main" val="3032463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80" y="644577"/>
            <a:ext cx="8596668" cy="749508"/>
          </a:xfrm>
        </p:spPr>
        <p:txBody>
          <a:bodyPr>
            <a:normAutofit/>
          </a:bodyPr>
          <a:lstStyle/>
          <a:p>
            <a:pPr algn="ctr"/>
            <a:r>
              <a:rPr lang="en-GB" sz="2800" dirty="0" smtClean="0">
                <a:latin typeface="Calibri" panose="020F0502020204030204" pitchFamily="34" charset="0"/>
              </a:rPr>
              <a:t>The Phases </a:t>
            </a:r>
            <a:r>
              <a:rPr lang="en-GB" sz="2800" dirty="0">
                <a:latin typeface="Calibri" panose="020F0502020204030204" pitchFamily="34" charset="0"/>
              </a:rPr>
              <a:t>of the </a:t>
            </a:r>
            <a:r>
              <a:rPr lang="en-GB" sz="2800" dirty="0" smtClean="0">
                <a:latin typeface="Calibri" panose="020F0502020204030204" pitchFamily="34" charset="0"/>
              </a:rPr>
              <a:t>SDLC</a:t>
            </a:r>
            <a:endParaRPr lang="en-GB" sz="2800" dirty="0">
              <a:latin typeface="Calibri" panose="020F0502020204030204" pitchFamily="34" charset="0"/>
            </a:endParaRPr>
          </a:p>
        </p:txBody>
      </p:sp>
      <p:sp>
        <p:nvSpPr>
          <p:cNvPr id="3" name="Content Placeholder 2"/>
          <p:cNvSpPr>
            <a:spLocks noGrp="1"/>
          </p:cNvSpPr>
          <p:nvPr>
            <p:ph idx="1"/>
          </p:nvPr>
        </p:nvSpPr>
        <p:spPr>
          <a:xfrm>
            <a:off x="578479" y="1802243"/>
            <a:ext cx="11068877" cy="3880773"/>
          </a:xfrm>
        </p:spPr>
        <p:txBody>
          <a:bodyPr>
            <a:normAutofit/>
          </a:bodyPr>
          <a:lstStyle/>
          <a:p>
            <a:endParaRPr lang="en-GB" dirty="0" smtClean="0">
              <a:latin typeface="Calibri" panose="020F0502020204030204" pitchFamily="34" charset="0"/>
            </a:endParaRPr>
          </a:p>
          <a:p>
            <a:endParaRPr lang="en-GB" dirty="0">
              <a:latin typeface="Calibri" panose="020F0502020204030204" pitchFamily="34" charset="0"/>
            </a:endParaRPr>
          </a:p>
          <a:p>
            <a:r>
              <a:rPr lang="en-GB" sz="1800" dirty="0" smtClean="0">
                <a:latin typeface="Calibri" panose="020F0502020204030204" pitchFamily="34" charset="0"/>
              </a:rPr>
              <a:t>Requirement </a:t>
            </a:r>
            <a:r>
              <a:rPr lang="en-GB" sz="1800" dirty="0">
                <a:latin typeface="Calibri" panose="020F0502020204030204" pitchFamily="34" charset="0"/>
              </a:rPr>
              <a:t>gathering and </a:t>
            </a:r>
            <a:r>
              <a:rPr lang="en-GB" sz="1800" dirty="0" smtClean="0">
                <a:latin typeface="Calibri" panose="020F0502020204030204" pitchFamily="34" charset="0"/>
              </a:rPr>
              <a:t>analysis is the first stage (CISCO Systems, 2012). </a:t>
            </a:r>
            <a:endParaRPr lang="en-GB" sz="1800" dirty="0">
              <a:latin typeface="Calibri" panose="020F0502020204030204" pitchFamily="34" charset="0"/>
            </a:endParaRPr>
          </a:p>
          <a:p>
            <a:r>
              <a:rPr lang="en-GB" sz="1800" dirty="0" smtClean="0">
                <a:latin typeface="Calibri" panose="020F0502020204030204" pitchFamily="34" charset="0"/>
              </a:rPr>
              <a:t>Design removes </a:t>
            </a:r>
            <a:r>
              <a:rPr lang="en-GB" sz="1800" dirty="0">
                <a:latin typeface="Calibri" panose="020F0502020204030204" pitchFamily="34" charset="0"/>
              </a:rPr>
              <a:t>possible flaws by </a:t>
            </a:r>
            <a:r>
              <a:rPr lang="en-GB" sz="1800" dirty="0" smtClean="0">
                <a:latin typeface="Calibri" panose="020F0502020204030204" pitchFamily="34" charset="0"/>
              </a:rPr>
              <a:t>setting standards.</a:t>
            </a:r>
            <a:endParaRPr lang="en-GB" sz="1800" dirty="0">
              <a:latin typeface="Calibri" panose="020F0502020204030204" pitchFamily="34" charset="0"/>
            </a:endParaRPr>
          </a:p>
          <a:p>
            <a:r>
              <a:rPr lang="en-GB" sz="1800" dirty="0">
                <a:latin typeface="Calibri" panose="020F0502020204030204" pitchFamily="34" charset="0"/>
              </a:rPr>
              <a:t>Implementation or </a:t>
            </a:r>
            <a:r>
              <a:rPr lang="en-GB" sz="1800" dirty="0" smtClean="0">
                <a:latin typeface="Calibri" panose="020F0502020204030204" pitchFamily="34" charset="0"/>
              </a:rPr>
              <a:t>coding allows the pilot study. </a:t>
            </a:r>
            <a:endParaRPr lang="en-GB" sz="1800" dirty="0">
              <a:latin typeface="Calibri" panose="020F0502020204030204" pitchFamily="34" charset="0"/>
            </a:endParaRPr>
          </a:p>
          <a:p>
            <a:r>
              <a:rPr lang="en-GB" sz="1800" dirty="0" smtClean="0">
                <a:latin typeface="Calibri" panose="020F0502020204030204" pitchFamily="34" charset="0"/>
              </a:rPr>
              <a:t>Testing assesses the errors in the ground. </a:t>
            </a:r>
            <a:endParaRPr lang="en-GB" sz="1800" dirty="0">
              <a:latin typeface="Calibri" panose="020F0502020204030204" pitchFamily="34" charset="0"/>
            </a:endParaRPr>
          </a:p>
          <a:p>
            <a:r>
              <a:rPr lang="en-GB" sz="1800" dirty="0" smtClean="0">
                <a:latin typeface="Calibri" panose="020F0502020204030204" pitchFamily="34" charset="0"/>
              </a:rPr>
              <a:t>Deployment focuses on the tastes of the customers.</a:t>
            </a:r>
          </a:p>
          <a:p>
            <a:r>
              <a:rPr lang="en-GB" sz="1800" dirty="0" smtClean="0">
                <a:latin typeface="Calibri" panose="020F0502020204030204" pitchFamily="34" charset="0"/>
              </a:rPr>
              <a:t>Maintenance allows up gradating of the products. </a:t>
            </a:r>
            <a:endParaRPr lang="en-GB" sz="1800" dirty="0">
              <a:latin typeface="Calibri" panose="020F0502020204030204" pitchFamily="34" charset="0"/>
            </a:endParaRPr>
          </a:p>
        </p:txBody>
      </p:sp>
      <p:pic>
        <p:nvPicPr>
          <p:cNvPr id="4" name="Picture 3"/>
          <p:cNvPicPr>
            <a:picLocks noChangeAspect="1"/>
          </p:cNvPicPr>
          <p:nvPr/>
        </p:nvPicPr>
        <p:blipFill>
          <a:blip r:embed="rId3"/>
          <a:stretch>
            <a:fillRect/>
          </a:stretch>
        </p:blipFill>
        <p:spPr>
          <a:xfrm>
            <a:off x="6480513" y="2473377"/>
            <a:ext cx="5001953" cy="3942413"/>
          </a:xfrm>
          <a:prstGeom prst="rect">
            <a:avLst/>
          </a:prstGeom>
        </p:spPr>
      </p:pic>
    </p:spTree>
    <p:extLst>
      <p:ext uri="{BB962C8B-B14F-4D97-AF65-F5344CB8AC3E}">
        <p14:creationId xmlns="" xmlns:p14="http://schemas.microsoft.com/office/powerpoint/2010/main" val="2782565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409" y="599606"/>
            <a:ext cx="8596668" cy="674557"/>
          </a:xfrm>
        </p:spPr>
        <p:txBody>
          <a:bodyPr>
            <a:normAutofit/>
          </a:bodyPr>
          <a:lstStyle/>
          <a:p>
            <a:pPr algn="ctr"/>
            <a:r>
              <a:rPr lang="en-GB" sz="2800" dirty="0" smtClean="0">
                <a:latin typeface="Calibri" panose="020F0502020204030204" pitchFamily="34" charset="0"/>
              </a:rPr>
              <a:t>Conclusion</a:t>
            </a:r>
            <a:endParaRPr lang="en-GB" sz="2800" dirty="0">
              <a:latin typeface="Calibri" panose="020F0502020204030204" pitchFamily="34" charset="0"/>
            </a:endParaRPr>
          </a:p>
        </p:txBody>
      </p:sp>
      <p:sp>
        <p:nvSpPr>
          <p:cNvPr id="3" name="Content Placeholder 2"/>
          <p:cNvSpPr>
            <a:spLocks noGrp="1"/>
          </p:cNvSpPr>
          <p:nvPr>
            <p:ph idx="1"/>
          </p:nvPr>
        </p:nvSpPr>
        <p:spPr>
          <a:xfrm>
            <a:off x="541408" y="1641605"/>
            <a:ext cx="11120939" cy="3880773"/>
          </a:xfrm>
        </p:spPr>
        <p:txBody>
          <a:bodyPr>
            <a:normAutofit/>
          </a:bodyPr>
          <a:lstStyle/>
          <a:p>
            <a:endParaRPr lang="en-GB" dirty="0" smtClean="0">
              <a:latin typeface="Calibri" panose="020F0502020204030204" pitchFamily="34" charset="0"/>
            </a:endParaRPr>
          </a:p>
          <a:p>
            <a:endParaRPr lang="en-GB" dirty="0">
              <a:latin typeface="Calibri" panose="020F0502020204030204" pitchFamily="34" charset="0"/>
            </a:endParaRPr>
          </a:p>
          <a:p>
            <a:r>
              <a:rPr lang="en-GB" sz="1800" dirty="0" smtClean="0">
                <a:latin typeface="Calibri" panose="020F0502020204030204" pitchFamily="34" charset="0"/>
              </a:rPr>
              <a:t>Companies must be flexible to make sure they change with the market.</a:t>
            </a:r>
          </a:p>
          <a:p>
            <a:r>
              <a:rPr lang="en-GB" sz="1800" dirty="0" smtClean="0">
                <a:latin typeface="Calibri" panose="020F0502020204030204" pitchFamily="34" charset="0"/>
              </a:rPr>
              <a:t>Companies should prepare for the future. </a:t>
            </a:r>
          </a:p>
          <a:p>
            <a:r>
              <a:rPr lang="en-GB" sz="1800" dirty="0" smtClean="0">
                <a:latin typeface="Calibri" panose="020F0502020204030204" pitchFamily="34" charset="0"/>
              </a:rPr>
              <a:t>Different models in businesses improve performance.</a:t>
            </a:r>
          </a:p>
          <a:p>
            <a:r>
              <a:rPr lang="en-GB" sz="1800" dirty="0" smtClean="0">
                <a:latin typeface="Calibri" panose="020F0502020204030204" pitchFamily="34" charset="0"/>
              </a:rPr>
              <a:t>The focus of all companies is to ensure they improve production.</a:t>
            </a:r>
            <a:endParaRPr lang="en-GB" sz="1800" dirty="0">
              <a:latin typeface="Calibri" panose="020F0502020204030204" pitchFamily="34" charset="0"/>
            </a:endParaRPr>
          </a:p>
        </p:txBody>
      </p:sp>
    </p:spTree>
    <p:extLst>
      <p:ext uri="{BB962C8B-B14F-4D97-AF65-F5344CB8AC3E}">
        <p14:creationId xmlns="" xmlns:p14="http://schemas.microsoft.com/office/powerpoint/2010/main" val="1772322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162" y="585539"/>
            <a:ext cx="8596668" cy="610215"/>
          </a:xfrm>
        </p:spPr>
        <p:txBody>
          <a:bodyPr>
            <a:normAutofit/>
          </a:bodyPr>
          <a:lstStyle/>
          <a:p>
            <a:pPr algn="ctr"/>
            <a:r>
              <a:rPr lang="en-GB" sz="2800" dirty="0" smtClean="0">
                <a:latin typeface="Calibri" panose="020F0502020204030204" pitchFamily="34" charset="0"/>
              </a:rPr>
              <a:t>References</a:t>
            </a:r>
            <a:endParaRPr lang="en-GB" sz="2800" dirty="0">
              <a:latin typeface="Calibri" panose="020F0502020204030204" pitchFamily="34" charset="0"/>
            </a:endParaRPr>
          </a:p>
        </p:txBody>
      </p:sp>
      <p:sp>
        <p:nvSpPr>
          <p:cNvPr id="3" name="Content Placeholder 2"/>
          <p:cNvSpPr>
            <a:spLocks noGrp="1"/>
          </p:cNvSpPr>
          <p:nvPr>
            <p:ph idx="1"/>
          </p:nvPr>
        </p:nvSpPr>
        <p:spPr>
          <a:xfrm>
            <a:off x="942535" y="1205093"/>
            <a:ext cx="10266879" cy="7045704"/>
          </a:xfrm>
        </p:spPr>
        <p:txBody>
          <a:bodyPr>
            <a:normAutofit/>
          </a:bodyPr>
          <a:lstStyle/>
          <a:p>
            <a:pPr>
              <a:buFont typeface="Arial" pitchFamily="34" charset="0"/>
              <a:buChar char="•"/>
            </a:pPr>
            <a:r>
              <a:rPr lang="en-US" sz="1800" dirty="0" smtClean="0">
                <a:latin typeface="Calibri" panose="020F0502020204030204" pitchFamily="34" charset="0"/>
              </a:rPr>
              <a:t>CISCO </a:t>
            </a:r>
            <a:r>
              <a:rPr lang="en-US" sz="1800" dirty="0">
                <a:latin typeface="Calibri" panose="020F0502020204030204" pitchFamily="34" charset="0"/>
              </a:rPr>
              <a:t>Systems. (2012). </a:t>
            </a:r>
            <a:r>
              <a:rPr lang="en-US" sz="1800" i="1" dirty="0">
                <a:latin typeface="Calibri" panose="020F0502020204030204" pitchFamily="34" charset="0"/>
              </a:rPr>
              <a:t>FORM 10-K Annual report pursuant to section 13 and 15(d), </a:t>
            </a:r>
            <a:r>
              <a:rPr lang="en-US" sz="1800" dirty="0">
                <a:latin typeface="Calibri" panose="020F0502020204030204" pitchFamily="34" charset="0"/>
              </a:rPr>
              <a:t>Part 1, Item 1. Washington, D.C.: SECURITIES AND EXCHANGE COMMISSION </a:t>
            </a:r>
            <a:r>
              <a:rPr lang="en-US" sz="1800" dirty="0" smtClean="0">
                <a:latin typeface="Calibri" panose="020F0502020204030204" pitchFamily="34" charset="0"/>
              </a:rPr>
              <a:t>.http</a:t>
            </a:r>
            <a:r>
              <a:rPr lang="en-US" sz="1800" dirty="0">
                <a:latin typeface="Calibri" panose="020F0502020204030204" pitchFamily="34" charset="0"/>
              </a:rPr>
              <a:t>://</a:t>
            </a:r>
            <a:r>
              <a:rPr lang="en-US" sz="1800" dirty="0" smtClean="0">
                <a:latin typeface="Calibri" panose="020F0502020204030204" pitchFamily="34" charset="0"/>
              </a:rPr>
              <a:t>pdf.secdatabase.com/419/0001193125-12-388590.pdf</a:t>
            </a:r>
          </a:p>
          <a:p>
            <a:pPr>
              <a:buFont typeface="Arial" pitchFamily="34" charset="0"/>
              <a:buChar char="•"/>
            </a:pPr>
            <a:r>
              <a:rPr lang="en-US" sz="1800" dirty="0" smtClean="0">
                <a:latin typeface="Calibri" panose="020F0502020204030204" pitchFamily="34" charset="0"/>
              </a:rPr>
              <a:t>Forni </a:t>
            </a:r>
            <a:r>
              <a:rPr lang="en-US" sz="1800" dirty="0">
                <a:latin typeface="Calibri" panose="020F0502020204030204" pitchFamily="34" charset="0"/>
              </a:rPr>
              <a:t>&amp; Meulen. (2017, May 25). </a:t>
            </a:r>
            <a:r>
              <a:rPr lang="en-US" sz="1800" i="1" dirty="0">
                <a:latin typeface="Calibri" panose="020F0502020204030204" pitchFamily="34" charset="0"/>
              </a:rPr>
              <a:t>Gartner Announces Rankings of the 2017 Supply Chain Top 25</a:t>
            </a:r>
            <a:r>
              <a:rPr lang="en-US" sz="1800" dirty="0">
                <a:latin typeface="Calibri" panose="020F0502020204030204" pitchFamily="34" charset="0"/>
              </a:rPr>
              <a:t>. Retrieved from gartner.com: https://www.gartner.com/en/newsroom/press-releases/2017-05-25-gartner-announces-rankings-of-the-2017-supply-chain-top-25</a:t>
            </a:r>
            <a:endParaRPr lang="en-GB" sz="1800" dirty="0">
              <a:latin typeface="Calibri" panose="020F0502020204030204" pitchFamily="34" charset="0"/>
            </a:endParaRPr>
          </a:p>
          <a:p>
            <a:pPr>
              <a:buFont typeface="Arial" pitchFamily="34" charset="0"/>
              <a:buChar char="•"/>
            </a:pPr>
            <a:r>
              <a:rPr lang="en-US" sz="1800" dirty="0">
                <a:latin typeface="Calibri" panose="020F0502020204030204" pitchFamily="34" charset="0"/>
              </a:rPr>
              <a:t>Namboodri, C. (2014, June 06). </a:t>
            </a:r>
            <a:r>
              <a:rPr lang="en-US" sz="1800" i="1" dirty="0">
                <a:latin typeface="Calibri" panose="020F0502020204030204" pitchFamily="34" charset="0"/>
              </a:rPr>
              <a:t>Cisco Supply Chain Operations Places in Top 10 of Gartner Ranking</a:t>
            </a:r>
            <a:r>
              <a:rPr lang="en-US" sz="1800" dirty="0">
                <a:latin typeface="Calibri" panose="020F0502020204030204" pitchFamily="34" charset="0"/>
              </a:rPr>
              <a:t>. Retrieved from blogs.cisco.com: https://blogs.cisco.com/manufacturing/cisco-supply-chain-operations-top-10-gartner-ranking?dtid=osscdc000283</a:t>
            </a:r>
            <a:endParaRPr lang="en-GB" sz="1800" dirty="0">
              <a:latin typeface="Calibri" panose="020F0502020204030204" pitchFamily="34" charset="0"/>
            </a:endParaRPr>
          </a:p>
          <a:p>
            <a:pPr>
              <a:buFont typeface="Arial" pitchFamily="34" charset="0"/>
              <a:buChar char="•"/>
            </a:pPr>
            <a:r>
              <a:rPr lang="en-US" sz="1800" dirty="0">
                <a:latin typeface="Calibri" panose="020F0502020204030204" pitchFamily="34" charset="0"/>
              </a:rPr>
              <a:t>Novo Nordisk Editors. (2019). </a:t>
            </a:r>
            <a:r>
              <a:rPr lang="en-US" sz="1800" i="1" dirty="0">
                <a:latin typeface="Calibri" panose="020F0502020204030204" pitchFamily="34" charset="0"/>
              </a:rPr>
              <a:t>About Novo Nordisk</a:t>
            </a:r>
            <a:r>
              <a:rPr lang="en-US" sz="1800" dirty="0">
                <a:latin typeface="Calibri" panose="020F0502020204030204" pitchFamily="34" charset="0"/>
              </a:rPr>
              <a:t>. Retrieved from novonordisk-us.com: https://www.novonordisk-us.com/whoweare/about-novo-nordisk.html</a:t>
            </a:r>
            <a:endParaRPr lang="en-GB" sz="1800" dirty="0">
              <a:latin typeface="Calibri" panose="020F0502020204030204" pitchFamily="34" charset="0"/>
            </a:endParaRPr>
          </a:p>
          <a:p>
            <a:pPr>
              <a:buFont typeface="Arial" pitchFamily="34" charset="0"/>
              <a:buChar char="•"/>
            </a:pPr>
            <a:r>
              <a:rPr lang="en-US" sz="1800" dirty="0">
                <a:latin typeface="Calibri" panose="020F0502020204030204" pitchFamily="34" charset="0"/>
              </a:rPr>
              <a:t>Novo Nordisk Editors. (n.d.). </a:t>
            </a:r>
            <a:r>
              <a:rPr lang="en-US" sz="1800" i="1" dirty="0">
                <a:latin typeface="Calibri" panose="020F0502020204030204" pitchFamily="34" charset="0"/>
              </a:rPr>
              <a:t>Responsible Sourcing</a:t>
            </a:r>
            <a:r>
              <a:rPr lang="en-US" sz="1800" dirty="0">
                <a:latin typeface="Calibri" panose="020F0502020204030204" pitchFamily="34" charset="0"/>
              </a:rPr>
              <a:t>. Retrieved from novonordisk.com: https://www.novonordisk.com/sustainable-business/performance-on-tbl/responsible-business-practices/responsible-sourcing.html</a:t>
            </a:r>
            <a:endParaRPr lang="en-GB" sz="1800" dirty="0">
              <a:latin typeface="Calibri" panose="020F0502020204030204" pitchFamily="34" charset="0"/>
            </a:endParaRPr>
          </a:p>
          <a:p>
            <a:endParaRPr lang="en-GB" sz="1800" dirty="0">
              <a:latin typeface="Calibri" panose="020F0502020204030204" pitchFamily="34" charset="0"/>
            </a:endParaRPr>
          </a:p>
        </p:txBody>
      </p:sp>
    </p:spTree>
    <p:extLst>
      <p:ext uri="{BB962C8B-B14F-4D97-AF65-F5344CB8AC3E}">
        <p14:creationId xmlns="" xmlns:p14="http://schemas.microsoft.com/office/powerpoint/2010/main" val="14195330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540</TotalTime>
  <Words>1099</Words>
  <Application>Microsoft Office PowerPoint</Application>
  <PresentationFormat>Custom</PresentationFormat>
  <Paragraphs>91</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Organic</vt:lpstr>
      <vt:lpstr>Enterprise System and Enterprise Architecture Considerations </vt:lpstr>
      <vt:lpstr>Benefits of Implementing SCM System</vt:lpstr>
      <vt:lpstr>Benefits of Implementing SCM System</vt:lpstr>
      <vt:lpstr>Limitations of Implementing SCM System</vt:lpstr>
      <vt:lpstr>Limitations of Implementing SCM System (Cont..)</vt:lpstr>
      <vt:lpstr>Considerations to the CIO</vt:lpstr>
      <vt:lpstr>Determining the best fit for the Organizations</vt:lpstr>
      <vt:lpstr>Implementation Planning and Success Criteria</vt:lpstr>
      <vt:lpstr>The Phases of the SDLC</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Enterprise System and Enterprise Architecture Considerations</dc:title>
  <dc:creator>Antony</dc:creator>
  <cp:lastModifiedBy>ADM</cp:lastModifiedBy>
  <cp:revision>65</cp:revision>
  <dcterms:created xsi:type="dcterms:W3CDTF">2019-08-01T08:53:33Z</dcterms:created>
  <dcterms:modified xsi:type="dcterms:W3CDTF">2019-08-01T19:06:11Z</dcterms:modified>
</cp:coreProperties>
</file>